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3f9fb0c4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3f9fb0c4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3f9fb0c44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3f9fb0c44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3f9fb0c4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3f9fb0c4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3f9fb0c44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3f9fb0c44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3f9fb0c4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3f9fb0c4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3f9fb0c44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3f9fb0c44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3f9fb0c4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3f9fb0c4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3f9fb0c4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3f9fb0c4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3f9fb0c44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3f9fb0c44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3f9fb0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3f9fb0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3f9fb0c4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3f9fb0c4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3f9fb0c44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3f9fb0c44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3f9fb0c4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3f9fb0c4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3f9fb0c4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3f9fb0c4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3f9fb0c44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3f9fb0c44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3f9fb0c4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3f9fb0c4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3f9fb0c4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3f9fb0c4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3f9fb0c4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3f9fb0c4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3f9fb0c44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3f9fb0c44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3f9fb0c4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3f9fb0c4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3f9fb0c44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3f9fb0c44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3f9fb0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3f9fb0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3f9fb0c44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3f9fb0c44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3f9fb0c4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3f9fb0c4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3f9fb0c44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3f9fb0c44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3f9fb0c44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3f9fb0c4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3f9fb0c4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3f9fb0c4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3f9fb0c44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3f9fb0c44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3f9fb0c44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3f9fb0c44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f9fb0c4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f9fb0c4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3f9fb0c44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3f9fb0c4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f9fb0c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f9fb0c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3f9fb0c4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3f9fb0c4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3f9fb0c44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3f9fb0c44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3f9fb0c4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3f9fb0c4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Tech Design Document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89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Alejandro  Giralt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Project Overview: Technical Risks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0" r="20477" t="0"/>
          <a:stretch/>
        </p:blipFill>
        <p:spPr>
          <a:xfrm>
            <a:off x="5526900" y="1327213"/>
            <a:ext cx="3518976" cy="24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311700" y="1291600"/>
            <a:ext cx="5047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Portal technology could break or be horribly slow on some hardware. 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Complications with portal technology could bring about large amounts of hacks, counter-hacks, and cross-hacks.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FMOD could suddenly change their licensing and we'd have to make time to create a robust sound system. 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The entity system could have some crippling fault that we haven't thought of yet.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526900" y="3757500"/>
            <a:ext cx="111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>
                <a:solidFill>
                  <a:schemeClr val="dk1"/>
                </a:solidFill>
              </a:rPr>
              <a:t>Hitman 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Project Overview: </a:t>
            </a:r>
            <a:r>
              <a:rPr lang="ca"/>
              <a:t>Delivery Platforms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725" y="1305800"/>
            <a:ext cx="5298550" cy="298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Project Overview: </a:t>
            </a:r>
            <a:r>
              <a:rPr lang="ca"/>
              <a:t> System Requirements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638" y="1592899"/>
            <a:ext cx="5314724" cy="29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76512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Project Overview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765125" y="1191500"/>
            <a:ext cx="2808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Features from the GDD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Technical goals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Technical risks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Delivery platform</a:t>
            </a:r>
            <a:endParaRPr sz="13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765125" y="2732900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Gameplay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765125" y="3251675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Game structures/Objects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Physics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Collisions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Player actions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Level specific code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528757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Code Overview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5287575" y="1191500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Main Game loop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Branching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Naming conventions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Coding guidelines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Performance Budgets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5287575" y="2880763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Task List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5287575" y="3399538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Milestone schedule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Timeline/Version list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Gameplay: Game Structures/Objects 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5" y="1656350"/>
            <a:ext cx="2801083" cy="24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3265975" y="1591288"/>
            <a:ext cx="560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Wall 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Button: A button that you usually need to press to open a door.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Door: The doors at the end of each level. 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Lava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Lava heater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Crate: Generic crates that are nothing more than weights.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Fireball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Torch: Lighting coolness.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Gameplay: Physics/Collisions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850" y="3281227"/>
            <a:ext cx="1468800" cy="12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472050" y="1195175"/>
            <a:ext cx="819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The mass (kg) of the object.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The ratio of energy it loses on impact. So 0.1 is very rubbery and 0.9 is very sticky.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Current velocity (m/s).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Gravity acceleration that is applied every frame. By default it's 9.8 (m/s^2).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The velocity is capped at the maximum value 80 m/s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Gameplay: Player 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437775" y="1401900"/>
            <a:ext cx="516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The player is capable of the following actions: 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Creating 2 interlinked portals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Walking around.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Looking around her environment.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Falling. 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Walking into a portal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It should be noted that the player is NOT capable of jumping or pushing objects around the world.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725" y="1474975"/>
            <a:ext cx="3234525" cy="1795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5686725" y="3196100"/>
            <a:ext cx="111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>
                <a:solidFill>
                  <a:schemeClr val="dk1"/>
                </a:solidFill>
              </a:rPr>
              <a:t>Narbacular Drop 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Gameplay: Level Specific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461225" y="1894500"/>
            <a:ext cx="4924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Level 1 - Code required: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Detection for when all 3 buttons have been pressed at the same time and the door needs to be opened.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Specialized A.I. for Impy.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ca" sz="1200">
                <a:solidFill>
                  <a:schemeClr val="dk1"/>
                </a:solidFill>
              </a:rPr>
              <a:t>Wally hint conditions and sequences.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76512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Project Overview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765125" y="1191500"/>
            <a:ext cx="2808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Features from the GDD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Technical goals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Technical risks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Delivery platform</a:t>
            </a:r>
            <a:endParaRPr sz="13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765125" y="2732900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Gameplay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765125" y="3251675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Game structures/Objects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Physics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Collisions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Player actions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Level specific code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83" name="Google Shape;183;p30"/>
          <p:cNvSpPr txBox="1"/>
          <p:nvPr>
            <p:ph type="title"/>
          </p:nvPr>
        </p:nvSpPr>
        <p:spPr>
          <a:xfrm>
            <a:off x="528757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Code Overview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5287575" y="1191500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Main Game loop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Branching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Naming conventions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Coding guidelines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Performance Budgets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85" name="Google Shape;185;p30"/>
          <p:cNvSpPr txBox="1"/>
          <p:nvPr>
            <p:ph type="title"/>
          </p:nvPr>
        </p:nvSpPr>
        <p:spPr>
          <a:xfrm>
            <a:off x="5287575" y="2880763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Task List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5287575" y="3399538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Milestone schedule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Timeline/Version list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Code Overview: Main Game Loop (UML)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36175" l="0" r="0" t="0"/>
          <a:stretch/>
        </p:blipFill>
        <p:spPr>
          <a:xfrm>
            <a:off x="1817025" y="1126275"/>
            <a:ext cx="5618700" cy="35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Introduccion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534650"/>
            <a:ext cx="8520600" cy="20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The </a:t>
            </a:r>
            <a:r>
              <a:rPr lang="ca" sz="1200">
                <a:solidFill>
                  <a:schemeClr val="dk1"/>
                </a:solidFill>
              </a:rPr>
              <a:t>Technical Design Document </a:t>
            </a:r>
            <a:r>
              <a:rPr lang="ca" sz="1200">
                <a:solidFill>
                  <a:schemeClr val="dk1"/>
                </a:solidFill>
              </a:rPr>
              <a:t>provides</a:t>
            </a:r>
            <a:r>
              <a:rPr lang="ca" sz="1200">
                <a:solidFill>
                  <a:schemeClr val="dk1"/>
                </a:solidFill>
              </a:rPr>
              <a:t> a blueprint for the software engineers in your team to implement and code the features of your game.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The primary function is to communicate the technical details of the work to be done to members of the team. 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Useful document to show when it comes to find a publisher for your game.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Code Overview: Branching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00" y="1017725"/>
            <a:ext cx="72763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Code Overview: Naming conventions/Coding guidelines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83"/>
              <a:t>Every #define must be in capital letters:</a:t>
            </a:r>
            <a:endParaRPr b="1" sz="138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83">
                <a:latin typeface="Courier New"/>
                <a:ea typeface="Courier New"/>
                <a:cs typeface="Courier New"/>
                <a:sym typeface="Courier New"/>
              </a:rPr>
              <a:t>#define MAX_HP 300</a:t>
            </a:r>
            <a:endParaRPr sz="1383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3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83"/>
              <a:t>Every time a pointer is created must be initialized as null:</a:t>
            </a:r>
            <a:endParaRPr b="1" sz="1383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83">
                <a:latin typeface="Courier New"/>
                <a:ea typeface="Courier New"/>
                <a:cs typeface="Courier New"/>
                <a:sym typeface="Courier New"/>
              </a:rPr>
              <a:t>int* test = nullptr;</a:t>
            </a:r>
            <a:endParaRPr sz="1383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83">
                <a:latin typeface="Courier New"/>
                <a:ea typeface="Courier New"/>
                <a:cs typeface="Courier New"/>
                <a:sym typeface="Courier New"/>
              </a:rPr>
              <a:t>We prefer a conditional like if(something) {}</a:t>
            </a:r>
            <a:endParaRPr sz="1383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83">
                <a:latin typeface="Courier New"/>
                <a:ea typeface="Courier New"/>
                <a:cs typeface="Courier New"/>
                <a:sym typeface="Courier New"/>
              </a:rPr>
              <a:t>rather than one like if(something == true) {}</a:t>
            </a:r>
            <a:endParaRPr sz="1383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3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83"/>
              <a:t>If a node has just one attribute we'll declare it in the same line:</a:t>
            </a:r>
            <a:endParaRPr b="1" sz="1383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83">
                <a:latin typeface="Courier New"/>
                <a:ea typeface="Courier New"/>
                <a:cs typeface="Courier New"/>
                <a:sym typeface="Courier New"/>
              </a:rPr>
              <a:t> &lt;house colour="red"/&gt;</a:t>
            </a:r>
            <a:endParaRPr sz="1383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Code Overview: Performance budgets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35086" l="32046" r="33085" t="28089"/>
          <a:stretch/>
        </p:blipFill>
        <p:spPr>
          <a:xfrm>
            <a:off x="2461450" y="1355125"/>
            <a:ext cx="4096051" cy="243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6512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Project Overview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65125" y="1191500"/>
            <a:ext cx="2808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Features from the GDD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Technical goals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Technical risks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Delivery platform</a:t>
            </a:r>
            <a:endParaRPr sz="13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16" name="Google Shape;216;p35"/>
          <p:cNvSpPr txBox="1"/>
          <p:nvPr>
            <p:ph type="title"/>
          </p:nvPr>
        </p:nvSpPr>
        <p:spPr>
          <a:xfrm>
            <a:off x="765125" y="2732900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Gameplay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765125" y="3251675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Game structures/Objects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Physics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Collisions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Player actions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Level specific code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18" name="Google Shape;218;p35"/>
          <p:cNvSpPr txBox="1"/>
          <p:nvPr>
            <p:ph type="title"/>
          </p:nvPr>
        </p:nvSpPr>
        <p:spPr>
          <a:xfrm>
            <a:off x="528757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Code Overview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5287575" y="1191500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Main Game loop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Branching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Naming conventions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Coding guidelines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Performance Budgets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20" name="Google Shape;220;p35"/>
          <p:cNvSpPr txBox="1"/>
          <p:nvPr>
            <p:ph type="title"/>
          </p:nvPr>
        </p:nvSpPr>
        <p:spPr>
          <a:xfrm>
            <a:off x="5287575" y="2880763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Task List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5287575" y="3399538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Milestone schedule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Timeline/Version list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Task List: Milestone Schedule/Version List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22222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33653" l="20544" r="21454" t="31772"/>
          <a:stretch/>
        </p:blipFill>
        <p:spPr>
          <a:xfrm>
            <a:off x="311700" y="1868225"/>
            <a:ext cx="6573998" cy="22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 b="5092" l="21744" r="60211" t="9612"/>
          <a:stretch/>
        </p:blipFill>
        <p:spPr>
          <a:xfrm>
            <a:off x="7403500" y="587625"/>
            <a:ext cx="1310674" cy="348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Extra sections: Choice/Use of Game engine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88" y="1146675"/>
            <a:ext cx="86182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Extra sections: Choice/Use of physics engine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25" y="2515102"/>
            <a:ext cx="1468800" cy="125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375" y="2456274"/>
            <a:ext cx="3644600" cy="13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Extra sections:</a:t>
            </a:r>
            <a:r>
              <a:rPr lang="ca"/>
              <a:t> External Libraries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450" y="2156449"/>
            <a:ext cx="3390575" cy="17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850" y="1523627"/>
            <a:ext cx="3178701" cy="23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Extra sections: Artificial Intelligence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625" y="1342475"/>
            <a:ext cx="4372449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Extra sections: Graphics</a:t>
            </a:r>
            <a:endParaRPr/>
          </a:p>
        </p:txBody>
      </p:sp>
      <p:sp>
        <p:nvSpPr>
          <p:cNvPr id="260" name="Google Shape;260;p41"/>
          <p:cNvSpPr txBox="1"/>
          <p:nvPr/>
        </p:nvSpPr>
        <p:spPr>
          <a:xfrm>
            <a:off x="1316650" y="2127600"/>
            <a:ext cx="6965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100">
                <a:solidFill>
                  <a:schemeClr val="lt2"/>
                </a:solidFill>
              </a:rPr>
              <a:t>Features                    Format                         View Mode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92075" y="2855150"/>
            <a:ext cx="10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Direct3D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1248038" y="2646675"/>
            <a:ext cx="233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Automatically finds the fastest possible configuration for any given display mode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3722500" y="2646675"/>
            <a:ext cx="21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All meshes must be in Direct3D's "X" format.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6105225" y="2531900"/>
            <a:ext cx="286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First person.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Third person follow-cam.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Third person static camera positions specified by level.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Relation with the GDD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995900"/>
            <a:ext cx="85206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The GDD allows game developers to administrate and organize their ideas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The TDD defines all the technical aspects of the features which are defined in the GDD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Extra sections: Audio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2"/>
          <p:cNvSpPr txBox="1"/>
          <p:nvPr/>
        </p:nvSpPr>
        <p:spPr>
          <a:xfrm>
            <a:off x="2074700" y="2113425"/>
            <a:ext cx="5711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100">
                <a:solidFill>
                  <a:schemeClr val="lt2"/>
                </a:solidFill>
              </a:rPr>
              <a:t>Features                                     Format 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240875" y="2914800"/>
            <a:ext cx="10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FMOD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1564450" y="2748838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2D/3D sound effects. 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2D music with support for compressed file formats.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5330050" y="2748850"/>
            <a:ext cx="23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MOD/S3M/XM, MIDI, WAV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445025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Extra sections: Networking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222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" y="1523225"/>
            <a:ext cx="3918473" cy="220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350" y="1523225"/>
            <a:ext cx="3916507" cy="220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 txBox="1"/>
          <p:nvPr/>
        </p:nvSpPr>
        <p:spPr>
          <a:xfrm>
            <a:off x="385850" y="3726275"/>
            <a:ext cx="56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>
                <a:solidFill>
                  <a:schemeClr val="dk1"/>
                </a:solidFill>
              </a:rPr>
              <a:t>Portal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4757350" y="3726275"/>
            <a:ext cx="101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>
                <a:solidFill>
                  <a:schemeClr val="dk1"/>
                </a:solidFill>
              </a:rPr>
              <a:t>CoD Cold War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76512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Project Overview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765125" y="1191500"/>
            <a:ext cx="2808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Features from the GDD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Technical goals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Technical risks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Delivery platform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89" name="Google Shape;289;p44"/>
          <p:cNvSpPr txBox="1"/>
          <p:nvPr>
            <p:ph type="title"/>
          </p:nvPr>
        </p:nvSpPr>
        <p:spPr>
          <a:xfrm>
            <a:off x="765125" y="2732900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Gameplay</a:t>
            </a:r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765125" y="3251675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Game structures/Objects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Physics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Collisions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Player actions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Level specific code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91" name="Google Shape;291;p44"/>
          <p:cNvSpPr txBox="1"/>
          <p:nvPr>
            <p:ph type="title"/>
          </p:nvPr>
        </p:nvSpPr>
        <p:spPr>
          <a:xfrm>
            <a:off x="528757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Code Overview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5287575" y="1191500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Main Game loop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Branching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Naming conventions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Coding guidelines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Performance Budgets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93" name="Google Shape;293;p44"/>
          <p:cNvSpPr txBox="1"/>
          <p:nvPr>
            <p:ph type="title"/>
          </p:nvPr>
        </p:nvSpPr>
        <p:spPr>
          <a:xfrm>
            <a:off x="5287575" y="2880763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Task List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5287575" y="3399538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Milestone schedule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Timeline/Version list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311700" y="276675"/>
            <a:ext cx="267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Nuestro TDD:</a:t>
            </a:r>
            <a:endParaRPr/>
          </a:p>
        </p:txBody>
      </p:sp>
      <p:sp>
        <p:nvSpPr>
          <p:cNvPr id="300" name="Google Shape;300;p45"/>
          <p:cNvSpPr txBox="1"/>
          <p:nvPr/>
        </p:nvSpPr>
        <p:spPr>
          <a:xfrm>
            <a:off x="566800" y="1920113"/>
            <a:ext cx="180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Game Concept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3375975" y="1950863"/>
            <a:ext cx="198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Technical goals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6365750" y="1920113"/>
            <a:ext cx="198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Technical risks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566800" y="2479988"/>
            <a:ext cx="2415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dk1"/>
                </a:solidFill>
              </a:rPr>
              <a:t>RPG game with open-world isometric view and turn-based combat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3161625" y="2479988"/>
            <a:ext cx="2415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dk1"/>
                </a:solidFill>
              </a:rPr>
              <a:t>Turn-based combat where you can control 4 different characters at the same time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6020300" y="2479988"/>
            <a:ext cx="2678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dk1"/>
                </a:solidFill>
              </a:rPr>
              <a:t>Errors when joining Box2D with Tiled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dk1"/>
                </a:solidFill>
              </a:rPr>
              <a:t>Problems with the turn system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Nuestro TDD: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566800" y="1920125"/>
            <a:ext cx="218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Naming Guidelines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3375975" y="1950863"/>
            <a:ext cx="198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External libraries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5990150" y="1920125"/>
            <a:ext cx="272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Performance budgets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368425" y="2463488"/>
            <a:ext cx="24159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Every #define must be in capital letters.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Every game-related file must be named using capitals and underscores instead of periods or spaces or slashes: asset_plant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3375975" y="2463500"/>
            <a:ext cx="16281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SDL for graphics.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Box2D for collisions.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6020300" y="2479988"/>
            <a:ext cx="2678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The game runs at 60 frames per second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Nuestro TDD: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2066638" y="1927200"/>
            <a:ext cx="259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Build delivery method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4875813" y="1957938"/>
            <a:ext cx="198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Delivery platform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2130388" y="2404350"/>
            <a:ext cx="88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GitHub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4875813" y="2451638"/>
            <a:ext cx="241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</a:rPr>
              <a:t>PC, with mouse and keyboard or gamepad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/>
        </p:nvSpPr>
        <p:spPr>
          <a:xfrm>
            <a:off x="678925" y="2333163"/>
            <a:ext cx="180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Game concept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31" name="Google Shape;331;p48"/>
          <p:cNvSpPr txBox="1"/>
          <p:nvPr/>
        </p:nvSpPr>
        <p:spPr>
          <a:xfrm>
            <a:off x="3488100" y="2363913"/>
            <a:ext cx="198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Technical goals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32" name="Google Shape;332;p48"/>
          <p:cNvSpPr txBox="1"/>
          <p:nvPr/>
        </p:nvSpPr>
        <p:spPr>
          <a:xfrm>
            <a:off x="6477875" y="2333163"/>
            <a:ext cx="198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700">
                <a:solidFill>
                  <a:schemeClr val="dk1"/>
                </a:solidFill>
              </a:rPr>
              <a:t>Technical risks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22701" l="16121" r="54913" t="26872"/>
          <a:stretch/>
        </p:blipFill>
        <p:spPr>
          <a:xfrm>
            <a:off x="958450" y="1183887"/>
            <a:ext cx="2989877" cy="292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4300" l="31341" r="43910" t="19861"/>
          <a:stretch/>
        </p:blipFill>
        <p:spPr>
          <a:xfrm>
            <a:off x="5117150" y="266500"/>
            <a:ext cx="2674627" cy="461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25" y="826325"/>
            <a:ext cx="4654500" cy="34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4">
            <a:alphaModFix/>
          </a:blip>
          <a:srcRect b="4407" l="33542" r="33929" t="15898"/>
          <a:stretch/>
        </p:blipFill>
        <p:spPr>
          <a:xfrm>
            <a:off x="5722007" y="35012"/>
            <a:ext cx="2532893" cy="349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5">
            <a:alphaModFix/>
          </a:blip>
          <a:srcRect b="43829" l="32859" r="33643" t="21329"/>
          <a:stretch/>
        </p:blipFill>
        <p:spPr>
          <a:xfrm>
            <a:off x="5722000" y="3585775"/>
            <a:ext cx="2532902" cy="14819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83525" y="4317200"/>
            <a:ext cx="111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>
                <a:solidFill>
                  <a:schemeClr val="dk1"/>
                </a:solidFill>
              </a:rPr>
              <a:t>Narbacular Drop 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384825"/>
            <a:ext cx="28080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/>
              <a:t>Content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041600"/>
            <a:ext cx="4617300" cy="3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ca" sz="1500">
                <a:solidFill>
                  <a:schemeClr val="dk1"/>
                </a:solidFill>
              </a:rPr>
              <a:t>Project Overview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ca" sz="1500">
                <a:solidFill>
                  <a:schemeClr val="dk1"/>
                </a:solidFill>
              </a:rPr>
              <a:t>Gameplay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ca" sz="1500">
                <a:solidFill>
                  <a:schemeClr val="dk1"/>
                </a:solidFill>
              </a:rPr>
              <a:t>Code Overview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ca" sz="1500">
                <a:solidFill>
                  <a:schemeClr val="dk1"/>
                </a:solidFill>
              </a:rPr>
              <a:t>TaskList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a" sz="1100">
                <a:solidFill>
                  <a:schemeClr val="dk1"/>
                </a:solidFill>
              </a:rPr>
              <a:t>Choice of Game engine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a" sz="1100">
                <a:solidFill>
                  <a:schemeClr val="dk1"/>
                </a:solidFill>
              </a:rPr>
              <a:t>Use of Physics Engine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a" sz="1100">
                <a:solidFill>
                  <a:schemeClr val="dk1"/>
                </a:solidFill>
              </a:rPr>
              <a:t>Artificial Intelligence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a" sz="1100">
                <a:solidFill>
                  <a:schemeClr val="dk1"/>
                </a:solidFill>
              </a:rPr>
              <a:t>Graphics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a" sz="1100">
                <a:solidFill>
                  <a:schemeClr val="dk1"/>
                </a:solidFill>
              </a:rPr>
              <a:t>Audio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a" sz="1100">
                <a:solidFill>
                  <a:schemeClr val="dk1"/>
                </a:solidFill>
              </a:rPr>
              <a:t>Networking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4407" l="33542" r="33929" t="15898"/>
          <a:stretch/>
        </p:blipFill>
        <p:spPr>
          <a:xfrm>
            <a:off x="5722007" y="35012"/>
            <a:ext cx="2532893" cy="349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43829" l="32859" r="33643" t="21329"/>
          <a:stretch/>
        </p:blipFill>
        <p:spPr>
          <a:xfrm>
            <a:off x="5722000" y="3585775"/>
            <a:ext cx="2532902" cy="14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76512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Project Overview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765125" y="1191500"/>
            <a:ext cx="2808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Features from the GDD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Technical goals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Technical risks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a" sz="1300">
                <a:solidFill>
                  <a:schemeClr val="dk1"/>
                </a:solidFill>
              </a:rPr>
              <a:t>Delivery platform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765125" y="2732900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Gameplay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765125" y="3251675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Game structures/Objects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Physics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Collisions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Player actions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Level specific code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5287575" y="672725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Code Overview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5287575" y="1191500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Main Game loop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Branching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Naming conventions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Coding guidelines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Performance Budgets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5287575" y="2880763"/>
            <a:ext cx="2808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666666"/>
                </a:solidFill>
              </a:rPr>
              <a:t>Task List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5287575" y="3399538"/>
            <a:ext cx="28080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Milestone schedule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ca" sz="1300">
                <a:solidFill>
                  <a:srgbClr val="666666"/>
                </a:solidFill>
              </a:rPr>
              <a:t>Timeline/Version list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Project Overview: Game Concept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580925" y="2048400"/>
            <a:ext cx="462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“</a:t>
            </a:r>
            <a:r>
              <a:rPr lang="ca">
                <a:solidFill>
                  <a:schemeClr val="dk1"/>
                </a:solidFill>
              </a:rPr>
              <a:t>The player is a princess stuck in a dungeon-like atmosphere where she must solve puzzles with the use of her ability to summon a single set of linked portals on earthen walls and floors/ceilings”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23915" l="29812" r="39620" t="17149"/>
          <a:stretch/>
        </p:blipFill>
        <p:spPr>
          <a:xfrm>
            <a:off x="5866125" y="1193788"/>
            <a:ext cx="2541226" cy="27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Project </a:t>
            </a:r>
            <a:r>
              <a:rPr lang="ca"/>
              <a:t>Overview:</a:t>
            </a:r>
            <a:r>
              <a:rPr lang="ca"/>
              <a:t> Technical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827725" y="1509750"/>
            <a:ext cx="37773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Immersive 3D ambient sound.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Realistic physics.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Complex A.I.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Realistic Shadows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